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60" r:id="rId3"/>
    <p:sldId id="274" r:id="rId4"/>
    <p:sldId id="272" r:id="rId5"/>
    <p:sldId id="271" r:id="rId6"/>
    <p:sldId id="270" r:id="rId7"/>
    <p:sldId id="269" r:id="rId8"/>
    <p:sldId id="278" r:id="rId9"/>
    <p:sldId id="268" r:id="rId10"/>
    <p:sldId id="267" r:id="rId11"/>
    <p:sldId id="277" r:id="rId12"/>
    <p:sldId id="276" r:id="rId13"/>
    <p:sldId id="275" r:id="rId14"/>
    <p:sldId id="266" r:id="rId15"/>
    <p:sldId id="265" r:id="rId16"/>
    <p:sldId id="26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6.03.2024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6.03.2024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6.03.2024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6.03.2024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r>
              <a:rPr lang="tr-TR" sz="4000" dirty="0" smtClean="0"/>
              <a:t>DERS </a:t>
            </a:r>
            <a:r>
              <a:rPr lang="tr-TR" sz="4000" dirty="0"/>
              <a:t>SIRASINDA SARSINTI </a:t>
            </a:r>
            <a:endParaRPr lang="tr-TR" sz="4000" dirty="0" smtClean="0"/>
          </a:p>
          <a:p>
            <a:r>
              <a:rPr lang="tr-TR" sz="4000" dirty="0" smtClean="0"/>
              <a:t>VE 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TAHLİYE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419872" y="1478593"/>
            <a:ext cx="5544616" cy="5190766"/>
          </a:xfrm>
        </p:spPr>
        <p:txBody>
          <a:bodyPr>
            <a:normAutofit/>
          </a:bodyPr>
          <a:lstStyle/>
          <a:p>
            <a:r>
              <a:rPr lang="tr-TR" sz="2400" dirty="0"/>
              <a:t>Olası bir deprem anında doğru tahliyenin gerçekleştirilebilmesi için düzenli aralıklarla tatbikat yapmak çok önemlidir.</a:t>
            </a:r>
          </a:p>
          <a:p>
            <a:r>
              <a:rPr lang="tr-TR" sz="2400" dirty="0"/>
              <a:t>Tatbikatların yapılma şekli okulun fiziki şartlarına ve öğrenci sayısına göre farklılıklar gösterebilir.</a:t>
            </a:r>
          </a:p>
          <a:p>
            <a:r>
              <a:rPr lang="tr-TR" sz="2400" dirty="0"/>
              <a:t>Tatbikat öncesinde Okul Afet Yönetim Komitesi’nin toplanarak Okul Planı üzerinden hangi sınıfların, hangi sırayla tahliye edileceğinin ve hangi personelin hangi katta sorumlu olacağının belirlenmesi gerekir.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883281"/>
            <a:ext cx="3384376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2470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268760"/>
            <a:ext cx="5074096" cy="5040560"/>
          </a:xfrm>
        </p:spPr>
        <p:txBody>
          <a:bodyPr>
            <a:normAutofit/>
          </a:bodyPr>
          <a:lstStyle/>
          <a:p>
            <a:r>
              <a:rPr lang="tr-TR" sz="3600" dirty="0"/>
              <a:t>Merdivenlere, </a:t>
            </a:r>
            <a:r>
              <a:rPr lang="tr-TR" sz="3600" dirty="0">
                <a:solidFill>
                  <a:srgbClr val="FF0000"/>
                </a:solidFill>
              </a:rPr>
              <a:t>Acil Çıkış Kapısına en yakın sınıftan başlanarak </a:t>
            </a:r>
            <a:r>
              <a:rPr lang="tr-TR" sz="3600" dirty="0"/>
              <a:t>sırasıyla tahliye edilmelidir.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>
                <a:solidFill>
                  <a:srgbClr val="FF0000"/>
                </a:solidFill>
              </a:rPr>
              <a:t>Kesinlikle </a:t>
            </a:r>
            <a:r>
              <a:rPr lang="tr-TR" sz="3600" u="sng" dirty="0">
                <a:solidFill>
                  <a:srgbClr val="FF0000"/>
                </a:solidFill>
              </a:rPr>
              <a:t>ASANSÖR KULLANILMAMALIDIR.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samsung\Desktop\indir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941" y="2564905"/>
            <a:ext cx="144016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msung\Desktop\indir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2750" y="3861048"/>
            <a:ext cx="18097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6309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591200" cy="24482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491881" y="1478592"/>
            <a:ext cx="5400599" cy="5262775"/>
          </a:xfrm>
        </p:spPr>
        <p:txBody>
          <a:bodyPr>
            <a:normAutofit lnSpcReduction="10000"/>
          </a:bodyPr>
          <a:lstStyle/>
          <a:p>
            <a:r>
              <a:rPr lang="tr-TR" sz="3200" dirty="0">
                <a:solidFill>
                  <a:srgbClr val="7030A0"/>
                </a:solidFill>
              </a:rPr>
              <a:t>Sınıftan çıkan öğrenciler SAKİN bir şekilde duvar kenarından </a:t>
            </a:r>
            <a:r>
              <a:rPr lang="tr-TR" sz="3200" dirty="0" smtClean="0">
                <a:solidFill>
                  <a:srgbClr val="7030A0"/>
                </a:solidFill>
              </a:rPr>
              <a:t>ilerlemeli, eller başın üzerinde olmalıdır.</a:t>
            </a:r>
            <a:endParaRPr lang="tr-TR" sz="3200" dirty="0">
              <a:solidFill>
                <a:srgbClr val="7030A0"/>
              </a:solidFill>
            </a:endParaRPr>
          </a:p>
          <a:p>
            <a:r>
              <a:rPr lang="tr-TR" sz="3200" dirty="0">
                <a:solidFill>
                  <a:srgbClr val="FF0000"/>
                </a:solidFill>
              </a:rPr>
              <a:t>Sıra bozulmadan, merdivenleri kullanırken duvar kenarından inilmelidir.</a:t>
            </a:r>
          </a:p>
          <a:p>
            <a:r>
              <a:rPr lang="tr-TR" sz="3200" dirty="0">
                <a:solidFill>
                  <a:srgbClr val="7030A0"/>
                </a:solidFill>
              </a:rPr>
              <a:t>Yetkililerin veya sağlık görevlilerinin yukarıya çıkış ihtimallerini düşünerek </a:t>
            </a:r>
            <a:r>
              <a:rPr lang="tr-TR" sz="3200" dirty="0" smtClean="0">
                <a:solidFill>
                  <a:srgbClr val="7030A0"/>
                </a:solidFill>
              </a:rPr>
              <a:t>yollar kapatılmamalıdır.</a:t>
            </a:r>
            <a:endParaRPr lang="tr-TR" sz="3200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samsung\Desktop\indir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3" y="2924944"/>
            <a:ext cx="295232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104623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15616" y="2996952"/>
            <a:ext cx="1872208" cy="2304256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628800"/>
            <a:ext cx="5181600" cy="5040559"/>
          </a:xfrm>
        </p:spPr>
        <p:txBody>
          <a:bodyPr>
            <a:normAutofit lnSpcReduction="10000"/>
          </a:bodyPr>
          <a:lstStyle/>
          <a:p>
            <a:r>
              <a:rPr lang="tr-TR" sz="3200" dirty="0"/>
              <a:t>Tahliye sırasında </a:t>
            </a:r>
          </a:p>
          <a:p>
            <a:pPr marL="0" indent="0">
              <a:buNone/>
            </a:pPr>
            <a:r>
              <a:rPr lang="tr-TR" sz="3200" dirty="0"/>
              <a:t>yaralanma ve sakatlanmaları önlemek için;</a:t>
            </a:r>
          </a:p>
          <a:p>
            <a:r>
              <a:rPr lang="tr-TR" sz="3200" dirty="0" smtClean="0">
                <a:solidFill>
                  <a:srgbClr val="FF0000"/>
                </a:solidFill>
              </a:rPr>
              <a:t>Arkadaşınızı itmemeli, koşmamalı </a:t>
            </a:r>
            <a:r>
              <a:rPr lang="tr-TR" sz="3200" dirty="0">
                <a:solidFill>
                  <a:srgbClr val="FF0000"/>
                </a:solidFill>
              </a:rPr>
              <a:t>ve geri </a:t>
            </a:r>
            <a:r>
              <a:rPr lang="tr-TR" sz="3200" dirty="0" smtClean="0">
                <a:solidFill>
                  <a:srgbClr val="FF0000"/>
                </a:solidFill>
              </a:rPr>
              <a:t>dönmemelisiniz…</a:t>
            </a:r>
            <a:endParaRPr lang="tr-TR" sz="3200" dirty="0">
              <a:solidFill>
                <a:srgbClr val="FF0000"/>
              </a:solidFill>
            </a:endParaRPr>
          </a:p>
          <a:p>
            <a:r>
              <a:rPr lang="tr-TR" sz="3200" dirty="0"/>
              <a:t>Gereksiz konuşmalardan </a:t>
            </a:r>
            <a:r>
              <a:rPr lang="tr-TR" sz="3200" dirty="0" smtClean="0"/>
              <a:t>kaçınmalı </a:t>
            </a:r>
            <a:r>
              <a:rPr lang="tr-TR" sz="3200" dirty="0"/>
              <a:t>ve sıranın sürekli ilerlemesine özen </a:t>
            </a:r>
            <a:r>
              <a:rPr lang="tr-TR" sz="3200" dirty="0" smtClean="0"/>
              <a:t>gösterilmelidir.</a:t>
            </a:r>
            <a:endParaRPr lang="tr-T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samsung\Desktop\indir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73630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260583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708920"/>
            <a:ext cx="1367064" cy="172819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478592"/>
            <a:ext cx="5074096" cy="5190767"/>
          </a:xfrm>
        </p:spPr>
        <p:txBody>
          <a:bodyPr>
            <a:normAutofit/>
          </a:bodyPr>
          <a:lstStyle/>
          <a:p>
            <a:r>
              <a:rPr lang="tr-TR" sz="3200" dirty="0"/>
              <a:t>Kat </a:t>
            </a:r>
            <a:r>
              <a:rPr lang="tr-TR" sz="3200" dirty="0" smtClean="0"/>
              <a:t>görevlileri; </a:t>
            </a:r>
            <a:r>
              <a:rPr lang="tr-TR" sz="3200" dirty="0"/>
              <a:t>kattaki her sınıfın ve tuvaletlerin             ( kantin, yemekhane, kütüphane, spor salonu vb.) boşaltıldığından emin </a:t>
            </a:r>
            <a:r>
              <a:rPr lang="tr-TR" sz="3200" dirty="0" smtClean="0"/>
              <a:t>olmalıdır.</a:t>
            </a:r>
            <a:endParaRPr lang="tr-TR" sz="3200" dirty="0"/>
          </a:p>
          <a:p>
            <a:r>
              <a:rPr lang="tr-TR" sz="3200" dirty="0">
                <a:solidFill>
                  <a:srgbClr val="FF0000"/>
                </a:solidFill>
              </a:rPr>
              <a:t>Elektrik, Su ve Doğal Gaz vanaları </a:t>
            </a:r>
            <a:r>
              <a:rPr lang="tr-TR" sz="3200" dirty="0" smtClean="0">
                <a:solidFill>
                  <a:srgbClr val="FF0000"/>
                </a:solidFill>
              </a:rPr>
              <a:t>kapatılmalıdır</a:t>
            </a:r>
            <a:r>
              <a:rPr lang="tr-TR" sz="3200" dirty="0">
                <a:solidFill>
                  <a:srgbClr val="FF0000"/>
                </a:solidFill>
              </a:rPr>
              <a:t>.</a:t>
            </a:r>
          </a:p>
          <a:p>
            <a:r>
              <a:rPr lang="tr-TR" sz="3200" dirty="0">
                <a:solidFill>
                  <a:srgbClr val="00B050"/>
                </a:solidFill>
              </a:rPr>
              <a:t>Kontrol edilen sınıfların kapıları </a:t>
            </a:r>
            <a:r>
              <a:rPr lang="tr-TR" sz="3200" dirty="0" smtClean="0">
                <a:solidFill>
                  <a:srgbClr val="00B050"/>
                </a:solidFill>
              </a:rPr>
              <a:t>kapatılmalıdır</a:t>
            </a:r>
            <a:r>
              <a:rPr lang="tr-TR" sz="3200" dirty="0">
                <a:solidFill>
                  <a:srgbClr val="00B050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samsung\Desktop\indir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amsung\Desktop\indir (5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7724" y="3636466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647167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87624" y="2996952"/>
            <a:ext cx="1872208" cy="24482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851920" y="1556792"/>
            <a:ext cx="5184576" cy="511256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Gidilmelidir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Binadan çıktıktan sonra bahçe ve okul duvarlarına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yaklaşılmamalıdır.</a:t>
            </a:r>
            <a:endParaRPr lang="tr-TR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Alanında öğrenciler çökerek ya da oturarak beklerken,</a:t>
            </a:r>
          </a:p>
          <a:p>
            <a:r>
              <a:rPr lang="tr-TR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Öğretmen, </a:t>
            </a:r>
            <a:r>
              <a:rPr lang="tr-TR" sz="2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öğrencilerini saymalıdır.</a:t>
            </a:r>
            <a:endParaRPr lang="tr-TR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C:\Users\samsung\Desktop\indir (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273630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058965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65618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779912" y="1478593"/>
            <a:ext cx="5256584" cy="5262775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>
                <a:solidFill>
                  <a:srgbClr val="00B050"/>
                </a:solidFill>
              </a:rPr>
              <a:t>Tatbikat </a:t>
            </a:r>
            <a:r>
              <a:rPr lang="tr-TR" sz="2800" dirty="0" smtClean="0">
                <a:solidFill>
                  <a:srgbClr val="00B050"/>
                </a:solidFill>
              </a:rPr>
              <a:t>yöneticisi, </a:t>
            </a:r>
            <a:r>
              <a:rPr lang="tr-TR" sz="2800" dirty="0">
                <a:solidFill>
                  <a:srgbClr val="00B050"/>
                </a:solidFill>
              </a:rPr>
              <a:t>her sınıfın tam olduğu bilgisini aldıktan sonra TATBİKATI </a:t>
            </a:r>
            <a:r>
              <a:rPr lang="tr-TR" sz="2800" dirty="0" smtClean="0">
                <a:solidFill>
                  <a:srgbClr val="00B050"/>
                </a:solidFill>
              </a:rPr>
              <a:t>BİTİRMELİDİR</a:t>
            </a:r>
            <a:r>
              <a:rPr lang="tr-TR" sz="2800" dirty="0">
                <a:solidFill>
                  <a:srgbClr val="00B050"/>
                </a:solidFill>
              </a:rPr>
              <a:t>.</a:t>
            </a:r>
          </a:p>
          <a:p>
            <a:r>
              <a:rPr lang="tr-TR" sz="2800" b="1" dirty="0">
                <a:solidFill>
                  <a:srgbClr val="FF0000"/>
                </a:solidFill>
              </a:rPr>
              <a:t>TATBİKAT BİTMİŞTİR </a:t>
            </a:r>
            <a:r>
              <a:rPr lang="tr-TR" sz="2800" dirty="0"/>
              <a:t>komutu </a:t>
            </a:r>
            <a:r>
              <a:rPr lang="tr-TR" sz="2800" dirty="0" smtClean="0"/>
              <a:t>verilmelidir</a:t>
            </a:r>
            <a:r>
              <a:rPr lang="tr-TR" sz="2800" dirty="0"/>
              <a:t>.</a:t>
            </a:r>
          </a:p>
          <a:p>
            <a:r>
              <a:rPr lang="tr-TR" sz="2800" dirty="0"/>
              <a:t>Tatbikat bittiğinde aynı şekilde sıra ile sınıflara geri dönülmelidir.</a:t>
            </a:r>
          </a:p>
          <a:p>
            <a:r>
              <a:rPr lang="tr-TR" sz="2800" dirty="0" smtClean="0"/>
              <a:t>Tatbikat, </a:t>
            </a:r>
            <a:r>
              <a:rPr lang="tr-TR" sz="2800" dirty="0"/>
              <a:t>öğrenciler ile birlikte </a:t>
            </a:r>
            <a:r>
              <a:rPr lang="tr-TR" sz="2800" u="sng" dirty="0">
                <a:solidFill>
                  <a:srgbClr val="FF0000"/>
                </a:solidFill>
              </a:rPr>
              <a:t>etkinlik değerlendirilmelidir</a:t>
            </a:r>
            <a:r>
              <a:rPr lang="tr-TR" sz="2800" u="sng" dirty="0" smtClean="0">
                <a:solidFill>
                  <a:srgbClr val="FF0000"/>
                </a:solidFill>
              </a:rPr>
              <a:t>. </a:t>
            </a:r>
            <a:r>
              <a:rPr lang="tr-TR" sz="2800" u="sng" dirty="0" smtClean="0">
                <a:solidFill>
                  <a:srgbClr val="00B050"/>
                </a:solidFill>
              </a:rPr>
              <a:t>Öğretmenler de tatbikat değerlendirmesi yapmalı, çıkan aksaklıklar varsa tekrarlamaması için  tedbir alınmalıdır.</a:t>
            </a:r>
            <a:endParaRPr lang="tr-TR" sz="2800" u="sng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C:\Users\samsung\Desktop\indir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662" y="3140968"/>
            <a:ext cx="341924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32931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59532" y="4221088"/>
            <a:ext cx="3600400" cy="2016224"/>
          </a:xfrm>
        </p:spPr>
        <p:txBody>
          <a:bodyPr>
            <a:normAutofit fontScale="85000" lnSpcReduction="20000"/>
          </a:bodyPr>
          <a:lstStyle/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600" b="1" dirty="0" smtClean="0">
                <a:solidFill>
                  <a:srgbClr val="92D050"/>
                </a:solidFill>
              </a:rPr>
              <a:t>TATBİKAT </a:t>
            </a:r>
            <a:r>
              <a:rPr lang="tr-TR" sz="2600" b="1" dirty="0">
                <a:solidFill>
                  <a:srgbClr val="92D050"/>
                </a:solidFill>
              </a:rPr>
              <a:t>SONA ERMİŞTİR.</a:t>
            </a:r>
          </a:p>
          <a:p>
            <a:r>
              <a:rPr lang="tr-TR" sz="2600" b="1" dirty="0" smtClean="0">
                <a:solidFill>
                  <a:srgbClr val="92D050"/>
                </a:solidFill>
              </a:rPr>
              <a:t>TEŞEKKÜRLER </a:t>
            </a:r>
            <a:r>
              <a:rPr lang="tr-TR" sz="2600" b="1" dirty="0">
                <a:solidFill>
                  <a:srgbClr val="92D050"/>
                </a:solidFill>
              </a:rPr>
              <a:t>!...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268760"/>
            <a:ext cx="5181600" cy="5400599"/>
          </a:xfrm>
        </p:spPr>
        <p:txBody>
          <a:bodyPr>
            <a:normAutofit lnSpcReduction="10000"/>
          </a:bodyPr>
          <a:lstStyle/>
          <a:p>
            <a:r>
              <a:rPr lang="tr-TR" sz="4400" dirty="0">
                <a:solidFill>
                  <a:srgbClr val="FF0000"/>
                </a:solidFill>
              </a:rPr>
              <a:t>TATBİKAT FORMUNU HAZIRLAMAYI UNUTMAYINIZ !...</a:t>
            </a:r>
          </a:p>
          <a:p>
            <a:r>
              <a:rPr lang="tr-TR" sz="4400" u="sng" dirty="0">
                <a:solidFill>
                  <a:srgbClr val="FF0000"/>
                </a:solidFill>
              </a:rPr>
              <a:t>MEBBİS MODÜLÜNE GİRİŞ YAPMAYI İHMAL ETMEYİNİZ !...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dmin\Desktop\ind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3816424" cy="315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23525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55976" y="883281"/>
            <a:ext cx="4536504" cy="5832648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Calibri"/>
                <a:ea typeface="Calibri"/>
                <a:cs typeface="Times New Roman"/>
              </a:rPr>
              <a:t>Tüm katlarda bulunan derslikler  ( kantin, yemekhane, kütüphane,       spor salonu vb.) tahliye planına dahil edilmelidir.</a:t>
            </a:r>
            <a:endParaRPr lang="tr-TR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C:\Users\samsung\Desktop\indi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3816423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44170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>
            <a:normAutofit/>
          </a:bodyPr>
          <a:lstStyle/>
          <a:p>
            <a:pPr algn="ctr"/>
            <a:endParaRPr lang="tr-TR" sz="16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tr-TR" sz="4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07.03.2024</a:t>
            </a:r>
            <a:r>
              <a:rPr lang="tr-TR" sz="4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4400" dirty="0">
                <a:latin typeface="Calibri"/>
                <a:ea typeface="Calibri"/>
                <a:cs typeface="Times New Roman"/>
              </a:rPr>
              <a:t>tarihinde </a:t>
            </a:r>
          </a:p>
          <a:p>
            <a:pPr algn="ctr"/>
            <a:r>
              <a:rPr lang="tr-TR" sz="4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saat </a:t>
            </a:r>
            <a:r>
              <a:rPr lang="tr-TR" sz="4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10:10</a:t>
            </a:r>
            <a:endParaRPr lang="tr-TR" sz="4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23928" y="764704"/>
            <a:ext cx="464820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Ders sırasında sarsıntı olması durumunda;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Sakin olunmalı aceleci davranılmamalıdır.</a:t>
            </a:r>
          </a:p>
          <a:p>
            <a:r>
              <a:rPr lang="tr-TR" sz="3600" dirty="0">
                <a:latin typeface="Calibri"/>
                <a:ea typeface="Calibri"/>
                <a:cs typeface="Times New Roman"/>
              </a:rPr>
              <a:t>Öğretmen öğrencileri bilgilendirmelidir.</a:t>
            </a:r>
            <a:endParaRPr lang="tr-T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42208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72819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211960" y="692696"/>
            <a:ext cx="4648200" cy="6048672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 Saat 10:10’ da </a:t>
            </a:r>
          </a:p>
          <a:p>
            <a:pPr marL="0" indent="0">
              <a:buNone/>
            </a:pPr>
            <a:r>
              <a:rPr lang="tr-TR" sz="4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1. ZİL ÇALAR )</a:t>
            </a:r>
          </a:p>
          <a:p>
            <a:r>
              <a:rPr lang="tr-TR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Öğretmenin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SARSINTI </a:t>
            </a:r>
            <a:r>
              <a:rPr lang="tr-TR" sz="4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BAŞLADI </a:t>
            </a:r>
          </a:p>
          <a:p>
            <a:pPr marL="0" indent="0">
              <a:buNone/>
            </a:pPr>
            <a:r>
              <a:rPr lang="tr-TR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komutu ile sınıfta    bulunan herkes</a:t>
            </a:r>
          </a:p>
          <a:p>
            <a:pPr marL="0" indent="0">
              <a:buNone/>
            </a:pPr>
            <a:r>
              <a:rPr lang="tr-TR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ÇÖK </a:t>
            </a:r>
            <a:r>
              <a:rPr lang="tr-TR" sz="3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– KAPAN – TUTUN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pozisyonu </a:t>
            </a:r>
            <a:r>
              <a:rPr lang="tr-TR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almalıdır.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Deprem anında yapılması gereken 3 önemli başlık: Çök, kapan ve tutun -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3600400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1856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067944" y="1556791"/>
            <a:ext cx="4968552" cy="4968553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0070C0"/>
                </a:solidFill>
              </a:rPr>
              <a:t>Öğretmen her öğrencinin kendini koruduğundan emin olmalıdır.</a:t>
            </a:r>
          </a:p>
          <a:p>
            <a:r>
              <a:rPr lang="tr-TR" sz="3200" dirty="0">
                <a:solidFill>
                  <a:srgbClr val="0070C0"/>
                </a:solidFill>
              </a:rPr>
              <a:t>Sarsıntı geçene kadar olduğumuz yerde beklemeliyiz.</a:t>
            </a:r>
          </a:p>
          <a:p>
            <a:r>
              <a:rPr lang="tr-TR" sz="3200" dirty="0">
                <a:solidFill>
                  <a:srgbClr val="0070C0"/>
                </a:solidFill>
              </a:rPr>
              <a:t>SAKİN OLUNMALI, SARSINTI BİTİNCE SINIF TAHLİYE EDİLMELİDİR.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cok-kapan-tutun_15823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60251"/>
            <a:ext cx="406794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597409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412776"/>
            <a:ext cx="5002088" cy="5184576"/>
          </a:xfrm>
        </p:spPr>
        <p:txBody>
          <a:bodyPr>
            <a:normAutofit lnSpcReduction="10000"/>
          </a:bodyPr>
          <a:lstStyle/>
          <a:p>
            <a:r>
              <a:rPr lang="tr-TR" sz="4800" dirty="0"/>
              <a:t>Tahliye anında </a:t>
            </a:r>
            <a:r>
              <a:rPr lang="tr-TR" sz="4000" b="1" dirty="0" smtClean="0">
                <a:solidFill>
                  <a:srgbClr val="FF0000"/>
                </a:solidFill>
              </a:rPr>
              <a:t>DÜZEN </a:t>
            </a:r>
            <a:r>
              <a:rPr lang="tr-TR" sz="4000" b="1" dirty="0">
                <a:solidFill>
                  <a:srgbClr val="FF0000"/>
                </a:solidFill>
              </a:rPr>
              <a:t>ve GÜVENLİK</a:t>
            </a:r>
            <a:r>
              <a:rPr lang="tr-TR" sz="4800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tr-TR" sz="4800" dirty="0" smtClean="0"/>
              <a:t>dikkat </a:t>
            </a:r>
            <a:r>
              <a:rPr lang="tr-TR" sz="4800" dirty="0"/>
              <a:t>edilecek en </a:t>
            </a:r>
            <a:r>
              <a:rPr lang="tr-TR" sz="4800" dirty="0" smtClean="0"/>
              <a:t>   önemli </a:t>
            </a:r>
            <a:r>
              <a:rPr lang="tr-TR" sz="4800" dirty="0"/>
              <a:t>iki konu olmalıdır</a:t>
            </a:r>
            <a:r>
              <a:rPr lang="tr-TR" sz="4800" dirty="0" smtClean="0"/>
              <a:t>.</a:t>
            </a:r>
          </a:p>
          <a:p>
            <a:pPr marL="0" indent="0">
              <a:buNone/>
            </a:pPr>
            <a:r>
              <a:rPr lang="tr-TR" sz="4800" dirty="0" smtClean="0"/>
              <a:t>HIZ 3. sırada yer almalıdır.</a:t>
            </a:r>
            <a:endParaRPr lang="tr-TR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samsung\Desktop\indi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309634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797572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707904" y="980728"/>
            <a:ext cx="5256584" cy="5544615"/>
          </a:xfrm>
        </p:spPr>
        <p:txBody>
          <a:bodyPr>
            <a:normAutofit lnSpcReduction="10000"/>
          </a:bodyPr>
          <a:lstStyle/>
          <a:p>
            <a:r>
              <a:rPr lang="tr-TR" sz="3600" u="sng" dirty="0">
                <a:solidFill>
                  <a:srgbClr val="FF0000"/>
                </a:solidFill>
              </a:rPr>
              <a:t>Sarsıntı bitince </a:t>
            </a:r>
            <a:r>
              <a:rPr lang="tr-TR" sz="3600" dirty="0" smtClean="0">
                <a:solidFill>
                  <a:schemeClr val="accent2"/>
                </a:solidFill>
              </a:rPr>
              <a:t>öğretmenin</a:t>
            </a:r>
          </a:p>
          <a:p>
            <a:pPr marL="0" indent="0">
              <a:buNone/>
            </a:pPr>
            <a:r>
              <a:rPr lang="tr-TR" sz="3600" dirty="0">
                <a:solidFill>
                  <a:schemeClr val="accent2"/>
                </a:solidFill>
              </a:rPr>
              <a:t> </a:t>
            </a:r>
            <a:r>
              <a:rPr lang="tr-TR" sz="3600" dirty="0" smtClean="0">
                <a:solidFill>
                  <a:schemeClr val="accent2"/>
                </a:solidFill>
              </a:rPr>
              <a:t> ( </a:t>
            </a:r>
            <a:r>
              <a:rPr lang="tr-TR" sz="3600" dirty="0" smtClean="0">
                <a:solidFill>
                  <a:srgbClr val="FF0000"/>
                </a:solidFill>
              </a:rPr>
              <a:t>1 dk. sonra </a:t>
            </a:r>
            <a:r>
              <a:rPr lang="tr-TR" sz="3600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tr-TR" sz="3600" dirty="0" smtClean="0">
                <a:solidFill>
                  <a:schemeClr val="accent2"/>
                </a:solidFill>
              </a:rPr>
              <a:t> </a:t>
            </a:r>
            <a:r>
              <a:rPr lang="tr-TR" sz="3600" dirty="0">
                <a:solidFill>
                  <a:srgbClr val="FF0000"/>
                </a:solidFill>
              </a:rPr>
              <a:t>SARSINTI GEÇTİ </a:t>
            </a:r>
            <a:r>
              <a:rPr lang="tr-TR" sz="3600" dirty="0">
                <a:solidFill>
                  <a:schemeClr val="accent2"/>
                </a:solidFill>
              </a:rPr>
              <a:t>komutu ile </a:t>
            </a:r>
            <a:r>
              <a:rPr lang="tr-TR" sz="3600" dirty="0" smtClean="0">
                <a:solidFill>
                  <a:schemeClr val="accent2"/>
                </a:solidFill>
              </a:rPr>
              <a:t>sınıfın </a:t>
            </a:r>
            <a:r>
              <a:rPr lang="tr-TR" sz="3600" dirty="0">
                <a:solidFill>
                  <a:schemeClr val="accent2"/>
                </a:solidFill>
              </a:rPr>
              <a:t>kapısına yakın bir şekilde </a:t>
            </a:r>
            <a:r>
              <a:rPr lang="tr-TR" sz="3600" dirty="0" smtClean="0">
                <a:solidFill>
                  <a:schemeClr val="accent2"/>
                </a:solidFill>
              </a:rPr>
              <a:t>TEK SIRA olunmalı,</a:t>
            </a:r>
          </a:p>
          <a:p>
            <a:r>
              <a:rPr lang="tr-TR" sz="3600" dirty="0" smtClean="0">
                <a:solidFill>
                  <a:schemeClr val="accent2"/>
                </a:solidFill>
              </a:rPr>
              <a:t>Tahliye işlemine </a:t>
            </a:r>
          </a:p>
          <a:p>
            <a:pPr marL="0" indent="0">
              <a:buNone/>
            </a:pPr>
            <a:r>
              <a:rPr lang="tr-TR" sz="3600" dirty="0">
                <a:solidFill>
                  <a:schemeClr val="accent2"/>
                </a:solidFill>
              </a:rPr>
              <a:t> </a:t>
            </a:r>
            <a:r>
              <a:rPr lang="tr-TR" sz="3600" dirty="0" smtClean="0">
                <a:solidFill>
                  <a:schemeClr val="accent2"/>
                </a:solidFill>
              </a:rPr>
              <a:t>   ( </a:t>
            </a:r>
            <a:r>
              <a:rPr lang="tr-TR" sz="3600" dirty="0" smtClean="0">
                <a:solidFill>
                  <a:srgbClr val="FF0000"/>
                </a:solidFill>
              </a:rPr>
              <a:t>2. zil ile 2 dk. sonra </a:t>
            </a:r>
            <a:r>
              <a:rPr lang="tr-TR" sz="3600" dirty="0" smtClean="0">
                <a:solidFill>
                  <a:schemeClr val="accent2"/>
                </a:solidFill>
              </a:rPr>
              <a:t>)              başlanmalıdır.</a:t>
            </a:r>
            <a:endParaRPr lang="tr-TR" sz="3600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80831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614615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501008"/>
            <a:ext cx="2971800" cy="14401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95936" y="1489325"/>
            <a:ext cx="4648200" cy="5400600"/>
          </a:xfrm>
        </p:spPr>
        <p:txBody>
          <a:bodyPr>
            <a:normAutofit lnSpcReduction="10000"/>
          </a:bodyPr>
          <a:lstStyle/>
          <a:p>
            <a:r>
              <a:rPr lang="tr-TR" sz="4400" dirty="0"/>
              <a:t>Özel ihtiyaç sahiplerine kendinizi tehlikeye atmadan yardım etmeli yada yardım edilmesini </a:t>
            </a:r>
            <a:r>
              <a:rPr lang="tr-TR" sz="4400" dirty="0" smtClean="0"/>
              <a:t>sağlamalısınız.</a:t>
            </a:r>
            <a:endParaRPr lang="tr-TR" sz="4400" dirty="0"/>
          </a:p>
          <a:p>
            <a:endParaRPr lang="tr-T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3312368" cy="235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911703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971800" cy="24482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268760"/>
            <a:ext cx="4858072" cy="547260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b="1" dirty="0">
                <a:latin typeface="Calibri"/>
                <a:ea typeface="Calibri"/>
                <a:cs typeface="Times New Roman"/>
              </a:rPr>
              <a:t>Okul Fiziki Planı Dikkate Alınarak: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Öncelikle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Giriş Katı Tahliye Edilmelidir.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Bodrum Katının Tahliyesi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(varsa) Giriş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Katının Boşaltılması ile Başlanmalıdır.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Koridorlarda görevli personel boşaltılacak sınıfları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yönlendirmelidir.</a:t>
            </a:r>
            <a:endParaRPr lang="tr-TR" sz="22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Örneğin: 1. Kat Tahliyesi Bitmiştir.</a:t>
            </a:r>
          </a:p>
          <a:p>
            <a:pPr marL="0" indent="0"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                   2. Kat Tahliyesi Başlıyor.</a:t>
            </a:r>
            <a:endParaRPr lang="tr-TR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tahliye-plan2.jpg.cr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410445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61313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587</TotalTime>
  <Words>482</Words>
  <Application>Microsoft Office PowerPoint</Application>
  <PresentationFormat>Ekran Gösterisi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Dalga Biçimi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aziz turhan</cp:lastModifiedBy>
  <cp:revision>43</cp:revision>
  <dcterms:created xsi:type="dcterms:W3CDTF">2022-02-20T10:33:15Z</dcterms:created>
  <dcterms:modified xsi:type="dcterms:W3CDTF">2024-03-06T11:08:59Z</dcterms:modified>
</cp:coreProperties>
</file>